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Default Extension="rels" ContentType="application/vnd.openxmlformats-package.relationships+xml"/>
  <Default Extension="xml" ContentType="application/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20" r:id="rId5"/>
  </p:sldMasterIdLst>
  <p:sldIdLst>
    <p:sldId id="256" r:id="rId6"/>
    <p:sldId id="257" r:id="rId7"/>
    <p:sldId id="258" r:id="rId8"/>
    <p:sldId id="265" r:id="rId9"/>
    <p:sldId id="259" r:id="rId10"/>
    <p:sldId id="260" r:id="rId11"/>
    <p:sldId id="262" r:id="rId12"/>
    <p:sldId id="263" r:id="rId13"/>
    <p:sldId id="264"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07" autoAdjust="0"/>
  </p:normalViewPr>
  <p:slideViewPr>
    <p:cSldViewPr>
      <p:cViewPr>
        <p:scale>
          <a:sx n="77" d="100"/>
          <a:sy n="77"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transition>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10.11.2020</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10.11.2020</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transition>
    <p:dissolv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10.11.2020</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transition>
    <p:dissolv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10.11.2020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10.11.2020</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transition>
    <p:dissolv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p:dissolv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transition>
    <p:dissolv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10.11.2020</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transition>
    <p:dissolv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10.11.2020</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10.11.2020</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transition>
    <p:dissolv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10.11.2020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10.11.2020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10.11.2020</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dissolve/>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B106E36-FD25-4E2D-B0AA-010F637433A0}" type="datetimeFigureOut">
              <a:rPr lang="ru-RU" smtClean="0"/>
              <a:pPr/>
              <a:t>10.11.2020</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dissolve/>
  </p:transition>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10.11.2020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dissolve/>
  </p:transition>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6.jpeg"/><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news.gisher.ru/upload/images/eac6bec1f1335aefaa88eed8d5353442.jpg"/>
          <p:cNvPicPr>
            <a:picLocks noChangeAspect="1" noChangeArrowheads="1"/>
          </p:cNvPicPr>
          <p:nvPr/>
        </p:nvPicPr>
        <p:blipFill>
          <a:blip r:embed="rId2" cstate="print"/>
          <a:srcRect/>
          <a:stretch>
            <a:fillRect/>
          </a:stretch>
        </p:blipFill>
        <p:spPr bwMode="auto">
          <a:xfrm>
            <a:off x="0" y="2815451"/>
            <a:ext cx="5857884" cy="4042549"/>
          </a:xfrm>
          <a:prstGeom prst="rect">
            <a:avLst/>
          </a:prstGeom>
          <a:noFill/>
        </p:spPr>
      </p:pic>
      <p:pic>
        <p:nvPicPr>
          <p:cNvPr id="21508" name="Picture 4" descr="http://go3.imgsmail.ru/imgpreview?key=25156c17dfd707d0&amp;mb=imgdb_preview_1063"/>
          <p:cNvPicPr>
            <a:picLocks noChangeAspect="1" noChangeArrowheads="1"/>
          </p:cNvPicPr>
          <p:nvPr/>
        </p:nvPicPr>
        <p:blipFill>
          <a:blip r:embed="rId3" cstate="print"/>
          <a:srcRect/>
          <a:stretch>
            <a:fillRect/>
          </a:stretch>
        </p:blipFill>
        <p:spPr bwMode="auto">
          <a:xfrm>
            <a:off x="5857884" y="2786058"/>
            <a:ext cx="3286116" cy="2094737"/>
          </a:xfrm>
          <a:prstGeom prst="rect">
            <a:avLst/>
          </a:prstGeom>
          <a:noFill/>
        </p:spPr>
      </p:pic>
      <p:pic>
        <p:nvPicPr>
          <p:cNvPr id="21510" name="Picture 6" descr="http://bezformata.ru/content/Images/000/046/635/image46635444.png"/>
          <p:cNvPicPr>
            <a:picLocks noChangeAspect="1" noChangeArrowheads="1"/>
          </p:cNvPicPr>
          <p:nvPr/>
        </p:nvPicPr>
        <p:blipFill>
          <a:blip r:embed="rId4" cstate="print"/>
          <a:srcRect/>
          <a:stretch>
            <a:fillRect/>
          </a:stretch>
        </p:blipFill>
        <p:spPr bwMode="auto">
          <a:xfrm>
            <a:off x="5814909" y="4857760"/>
            <a:ext cx="3329091" cy="2000240"/>
          </a:xfrm>
          <a:prstGeom prst="rect">
            <a:avLst/>
          </a:prstGeom>
          <a:noFill/>
        </p:spPr>
      </p:pic>
      <p:sp>
        <p:nvSpPr>
          <p:cNvPr id="21511" name="Rectangle 7"/>
          <p:cNvSpPr>
            <a:spLocks noChangeArrowheads="1"/>
          </p:cNvSpPr>
          <p:nvPr/>
        </p:nvSpPr>
        <p:spPr bwMode="auto">
          <a:xfrm>
            <a:off x="29273" y="560468"/>
            <a:ext cx="8686131"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kk-KZ" sz="3600" b="1" smtClean="0"/>
              <a:t>Қазақстан </a:t>
            </a:r>
            <a:r>
              <a:rPr lang="kk-KZ" sz="3600" b="1" dirty="0" smtClean="0"/>
              <a:t>экономикасындағы инвестициялық қызмет пен инвестициялық климаттың рөлі</a:t>
            </a:r>
            <a:endParaRPr lang="ru-RU" sz="3600" dirty="0"/>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2 (1).jpg"/>
          <p:cNvPicPr>
            <a:picLocks noChangeAspect="1"/>
          </p:cNvPicPr>
          <p:nvPr/>
        </p:nvPicPr>
        <p:blipFill>
          <a:blip r:embed="rId2" cstate="print"/>
          <a:stretch>
            <a:fillRect/>
          </a:stretch>
        </p:blipFill>
        <p:spPr>
          <a:xfrm>
            <a:off x="0" y="0"/>
            <a:ext cx="9108281" cy="6858000"/>
          </a:xfrm>
          <a:prstGeom prst="rect">
            <a:avLst/>
          </a:prstGeom>
        </p:spPr>
      </p:pic>
      <p:sp>
        <p:nvSpPr>
          <p:cNvPr id="9217" name="Rectangle 1"/>
          <p:cNvSpPr>
            <a:spLocks noChangeArrowheads="1"/>
          </p:cNvSpPr>
          <p:nvPr/>
        </p:nvSpPr>
        <p:spPr bwMode="auto">
          <a:xfrm>
            <a:off x="285720" y="1428736"/>
            <a:ext cx="8572528"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defTabSz="914400" rtl="0" eaLnBrk="1" fontAlgn="base" latinLnBrk="0" hangingPunct="1">
              <a:lnSpc>
                <a:spcPct val="100000"/>
              </a:lnSpc>
              <a:spcBef>
                <a:spcPct val="0"/>
              </a:spcBef>
              <a:spcAft>
                <a:spcPct val="0"/>
              </a:spcAft>
              <a:buClrTx/>
              <a:buSzTx/>
              <a:buFontTx/>
              <a:buNone/>
              <a:tabLst>
                <a:tab pos="457200" algn="l"/>
              </a:tabLst>
            </a:pPr>
            <a:r>
              <a:rPr kumimoji="0" lang="kk-KZ" sz="4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Инвестицияның субъектілерімен объектілері.</a:t>
            </a:r>
            <a:endParaRPr kumimoji="0" lang="ru-RU"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Прямоугольник 5"/>
          <p:cNvSpPr/>
          <p:nvPr/>
        </p:nvSpPr>
        <p:spPr>
          <a:xfrm>
            <a:off x="2643174" y="3000372"/>
            <a:ext cx="6500826" cy="1938992"/>
          </a:xfrm>
          <a:prstGeom prst="rect">
            <a:avLst/>
          </a:prstGeom>
        </p:spPr>
        <p:txBody>
          <a:bodyPr wrap="square">
            <a:spAutoFit/>
          </a:bodyPr>
          <a:lstStyle/>
          <a:p>
            <a:pPr lvl="0" indent="228600" eaLnBrk="0" fontAlgn="base" hangingPunct="0">
              <a:spcBef>
                <a:spcPct val="0"/>
              </a:spcBef>
              <a:spcAft>
                <a:spcPct val="0"/>
              </a:spcAft>
              <a:tabLst>
                <a:tab pos="457200" algn="l"/>
              </a:tabLst>
            </a:pPr>
            <a:r>
              <a:rPr lang="kk-KZ" sz="4000" dirty="0" smtClean="0">
                <a:latin typeface="Times New Roman" pitchFamily="18" charset="0"/>
                <a:ea typeface="Times New Roman" pitchFamily="18" charset="0"/>
                <a:cs typeface="Times New Roman" pitchFamily="18" charset="0"/>
              </a:rPr>
              <a:t>2. Шетел инвестициясының Қазақстандағы орны мен рөлі.</a:t>
            </a:r>
            <a:endParaRPr lang="kk-KZ" sz="4000" dirty="0" smtClean="0">
              <a:latin typeface="Arial" pitchFamily="34" charset="0"/>
              <a:cs typeface="Arial" pitchFamily="34" charset="0"/>
            </a:endParaRPr>
          </a:p>
        </p:txBody>
      </p:sp>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b-port.com/mediafiles/items/2014/01/122163/04246fd1cdaeaecf9ef77c02c6bd21b3_XL.jpg"/>
          <p:cNvPicPr>
            <a:picLocks noChangeAspect="1" noChangeArrowheads="1"/>
          </p:cNvPicPr>
          <p:nvPr/>
        </p:nvPicPr>
        <p:blipFill>
          <a:blip r:embed="rId2" cstate="print"/>
          <a:srcRect/>
          <a:stretch>
            <a:fillRect/>
          </a:stretch>
        </p:blipFill>
        <p:spPr bwMode="auto">
          <a:xfrm>
            <a:off x="428596" y="3702407"/>
            <a:ext cx="3214710" cy="3155593"/>
          </a:xfrm>
          <a:prstGeom prst="rect">
            <a:avLst/>
          </a:prstGeom>
          <a:noFill/>
        </p:spPr>
      </p:pic>
      <p:sp>
        <p:nvSpPr>
          <p:cNvPr id="6" name="Прямоугольник 5"/>
          <p:cNvSpPr/>
          <p:nvPr/>
        </p:nvSpPr>
        <p:spPr>
          <a:xfrm>
            <a:off x="0" y="500042"/>
            <a:ext cx="8929718" cy="1200329"/>
          </a:xfrm>
          <a:prstGeom prst="rect">
            <a:avLst/>
          </a:prstGeom>
        </p:spPr>
        <p:txBody>
          <a:bodyPr wrap="square">
            <a:spAutoFit/>
          </a:bodyPr>
          <a:lstStyle/>
          <a:p>
            <a:r>
              <a:rPr lang="kk-KZ" dirty="0" smtClean="0"/>
              <a:t>Инвестиция түсінігі келесідей қағидадағы түсінікпен байланысты:</a:t>
            </a:r>
            <a:endParaRPr lang="ru-RU" dirty="0" smtClean="0"/>
          </a:p>
          <a:p>
            <a:r>
              <a:rPr lang="kk-KZ" dirty="0" smtClean="0"/>
              <a:t>1.      инвестициялық қызметтің субъектілері.</a:t>
            </a:r>
            <a:endParaRPr lang="ru-RU" dirty="0" smtClean="0"/>
          </a:p>
          <a:p>
            <a:r>
              <a:rPr lang="kk-KZ" dirty="0" smtClean="0"/>
              <a:t>2.      инвестициялық қызмет.</a:t>
            </a:r>
            <a:endParaRPr lang="ru-RU" dirty="0" smtClean="0"/>
          </a:p>
          <a:p>
            <a:r>
              <a:rPr lang="kk-KZ" dirty="0" smtClean="0"/>
              <a:t>3.      инвестицияның объектісі.</a:t>
            </a:r>
            <a:endParaRPr lang="ru-RU" dirty="0"/>
          </a:p>
        </p:txBody>
      </p:sp>
      <p:pic>
        <p:nvPicPr>
          <p:cNvPr id="7170" name="Picture 2" descr="http://www.rudnet.kz/uploads/posts/2012-05/1338358047_piramidab.jpg"/>
          <p:cNvPicPr>
            <a:picLocks noChangeAspect="1" noChangeArrowheads="1"/>
          </p:cNvPicPr>
          <p:nvPr/>
        </p:nvPicPr>
        <p:blipFill>
          <a:blip r:embed="rId3" cstate="print"/>
          <a:srcRect/>
          <a:stretch>
            <a:fillRect/>
          </a:stretch>
        </p:blipFill>
        <p:spPr bwMode="auto">
          <a:xfrm>
            <a:off x="4857752" y="3786166"/>
            <a:ext cx="3429024" cy="3071834"/>
          </a:xfrm>
          <a:prstGeom prst="rect">
            <a:avLst/>
          </a:prstGeom>
          <a:noFill/>
        </p:spPr>
      </p:pic>
      <p:sp>
        <p:nvSpPr>
          <p:cNvPr id="8193" name="Rectangle 1"/>
          <p:cNvSpPr>
            <a:spLocks noChangeArrowheads="1"/>
          </p:cNvSpPr>
          <p:nvPr/>
        </p:nvSpPr>
        <p:spPr bwMode="auto">
          <a:xfrm>
            <a:off x="0" y="1928802"/>
            <a:ext cx="91440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tab pos="4572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Инвесторлар ретінде келесілер болуы мүмкін.</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572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Мемлекеттік немесе жергілікті мүліктік құқықтарды және мүлікті басқаратын органдар.</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572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азаматтармен шет ел тұлғалары.</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572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кәсіпорындар, кәсіпорын одақтары және басқа заңды тұлғалар.</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571480"/>
            <a:ext cx="8572560" cy="3139321"/>
          </a:xfrm>
          <a:prstGeom prst="rect">
            <a:avLst/>
          </a:prstGeom>
        </p:spPr>
        <p:txBody>
          <a:bodyPr wrap="square">
            <a:spAutoFit/>
          </a:bodyPr>
          <a:lstStyle/>
          <a:p>
            <a:r>
              <a:rPr lang="kk-KZ" dirty="0" smtClean="0"/>
              <a:t>Сонымен қатар шетел заңды тұлғалары мемлекеттер және халықаралық ұйымдарда инвесторлар бола алады.</a:t>
            </a:r>
            <a:endParaRPr lang="ru-RU" dirty="0" smtClean="0"/>
          </a:p>
          <a:p>
            <a:r>
              <a:rPr lang="kk-KZ" dirty="0" smtClean="0"/>
              <a:t>	</a:t>
            </a:r>
            <a:r>
              <a:rPr lang="kk-KZ" b="1" dirty="0" smtClean="0"/>
              <a:t>Инвесторлар </a:t>
            </a:r>
            <a:r>
              <a:rPr lang="kk-KZ" dirty="0" smtClean="0"/>
              <a:t>– салымшылар, тапсырыс берушілер, несие берушілер, сатып алушылар ретінде бола алады, басқаша айтқанда инвестициялық қызметін кез келген қатыстық функцияларын атқарады.</a:t>
            </a:r>
            <a:endParaRPr lang="ru-RU" dirty="0" smtClean="0"/>
          </a:p>
          <a:p>
            <a:r>
              <a:rPr lang="kk-KZ" dirty="0" smtClean="0"/>
              <a:t>	</a:t>
            </a:r>
            <a:r>
              <a:rPr lang="kk-KZ" b="1" dirty="0" smtClean="0"/>
              <a:t>Инвестициялық қызмет дегеніміз </a:t>
            </a:r>
            <a:r>
              <a:rPr lang="kk-KZ" dirty="0" smtClean="0"/>
              <a:t>– бұл инвестицияларды салу немесе инвестициялау, инвестицияларды жүзеге асыру бойынша тәжірибелік іс-әрекеттің жиынтығы болып табылады, яғни инвестицялық қызмет – инвестордың инвестициялық объектіні таңдауы немесе құруы, оны пайдалану немесе жою қажетті қосымша салымдарды жүзеге асыру және сыртқы қаражаттарды тарту бойынша әр түрлі қызметтің жиынтығы.</a:t>
            </a:r>
            <a:endParaRPr lang="ru-RU" dirty="0"/>
          </a:p>
        </p:txBody>
      </p:sp>
      <p:pic>
        <p:nvPicPr>
          <p:cNvPr id="96258" name="Picture 2" descr="http://tonykok.kz/uploads/posts/2013-04/1366090574_1487.jpg"/>
          <p:cNvPicPr>
            <a:picLocks noChangeAspect="1" noChangeArrowheads="1"/>
          </p:cNvPicPr>
          <p:nvPr/>
        </p:nvPicPr>
        <p:blipFill>
          <a:blip r:embed="rId2" cstate="print"/>
          <a:srcRect/>
          <a:stretch>
            <a:fillRect/>
          </a:stretch>
        </p:blipFill>
        <p:spPr bwMode="auto">
          <a:xfrm>
            <a:off x="214282" y="3714752"/>
            <a:ext cx="4379922" cy="2786082"/>
          </a:xfrm>
          <a:prstGeom prst="rect">
            <a:avLst/>
          </a:prstGeom>
          <a:noFill/>
        </p:spPr>
      </p:pic>
      <p:pic>
        <p:nvPicPr>
          <p:cNvPr id="96260" name="Picture 4" descr="http://www.arnapress.kz/i/Posts/46931_b3.jpg"/>
          <p:cNvPicPr>
            <a:picLocks noChangeAspect="1" noChangeArrowheads="1"/>
          </p:cNvPicPr>
          <p:nvPr/>
        </p:nvPicPr>
        <p:blipFill>
          <a:blip r:embed="rId3" cstate="print"/>
          <a:srcRect/>
          <a:stretch>
            <a:fillRect/>
          </a:stretch>
        </p:blipFill>
        <p:spPr bwMode="auto">
          <a:xfrm>
            <a:off x="4695457" y="4000504"/>
            <a:ext cx="4448543" cy="2240749"/>
          </a:xfrm>
          <a:prstGeom prst="rect">
            <a:avLst/>
          </a:prstGeom>
          <a:noFill/>
        </p:spPr>
      </p:pic>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52058873.jpg"/>
          <p:cNvPicPr>
            <a:picLocks noChangeAspect="1"/>
          </p:cNvPicPr>
          <p:nvPr/>
        </p:nvPicPr>
        <p:blipFill>
          <a:blip r:embed="rId2" cstate="print"/>
          <a:stretch>
            <a:fillRect/>
          </a:stretch>
        </p:blipFill>
        <p:spPr>
          <a:xfrm>
            <a:off x="0" y="-21456"/>
            <a:ext cx="9144000" cy="6879456"/>
          </a:xfrm>
          <a:prstGeom prst="rect">
            <a:avLst/>
          </a:prstGeom>
        </p:spPr>
      </p:pic>
      <p:sp>
        <p:nvSpPr>
          <p:cNvPr id="6145" name="Rectangle 1"/>
          <p:cNvSpPr>
            <a:spLocks noChangeArrowheads="1"/>
          </p:cNvSpPr>
          <p:nvPr/>
        </p:nvSpPr>
        <p:spPr bwMode="auto">
          <a:xfrm>
            <a:off x="857224" y="0"/>
            <a:ext cx="828677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2000" dirty="0" smtClean="0"/>
              <a:t>	</a:t>
            </a:r>
            <a:r>
              <a:rPr lang="kk-KZ" sz="2400" b="1" dirty="0" smtClean="0"/>
              <a:t>Инвестициялау объектісі </a:t>
            </a:r>
            <a:r>
              <a:rPr lang="kk-KZ" sz="2400" dirty="0" smtClean="0"/>
              <a:t>– инвестицияға бағытталған кәсіпкерлік қызметтің кез келген объектісі болып табылады. </a:t>
            </a:r>
            <a:endParaRPr lang="en-US" sz="2400" dirty="0" smtClean="0"/>
          </a:p>
          <a:p>
            <a:endParaRPr lang="en-US" sz="2400" dirty="0" smtClean="0"/>
          </a:p>
          <a:p>
            <a:r>
              <a:rPr lang="kk-KZ" sz="2400" b="1" dirty="0" smtClean="0"/>
              <a:t>Инвестициялау объектісіне келесілерді жатқызамыз:</a:t>
            </a:r>
            <a:endParaRPr lang="ru-RU" sz="2400" b="1" dirty="0" smtClean="0"/>
          </a:p>
          <a:p>
            <a:r>
              <a:rPr lang="kk-KZ" sz="2400" dirty="0" smtClean="0"/>
              <a:t>·           ақша қаражаттары, мақсатты банктік салымдар, акциялар және басқа да  бағалы қағаздар.</a:t>
            </a:r>
            <a:endParaRPr lang="ru-RU" sz="2400" dirty="0" smtClean="0"/>
          </a:p>
          <a:p>
            <a:r>
              <a:rPr lang="kk-KZ" sz="2400" dirty="0" smtClean="0"/>
              <a:t>·           Жылжитын және жылжымайтын мүлік.</a:t>
            </a:r>
            <a:endParaRPr lang="ru-RU" sz="2400" dirty="0" smtClean="0"/>
          </a:p>
          <a:p>
            <a:r>
              <a:rPr lang="kk-KZ" sz="2400" dirty="0" smtClean="0"/>
              <a:t>·           Авторлық  құқықтан  шығатын мүліктік құқықтар.</a:t>
            </a:r>
            <a:endParaRPr lang="ru-RU" sz="2400" dirty="0" smtClean="0"/>
          </a:p>
          <a:p>
            <a:r>
              <a:rPr lang="kk-KZ" sz="2400" dirty="0" smtClean="0"/>
              <a:t>·           Жерді және басқа ресурстарды пайдалану құқықтары.</a:t>
            </a:r>
            <a:endParaRPr lang="ru-RU" sz="2400" dirty="0"/>
          </a:p>
        </p:txBody>
      </p:sp>
      <p:pic>
        <p:nvPicPr>
          <p:cNvPr id="6146" name="Picture 2" descr="http://rabota5.ru/photo/zarabotat-na-shahmatah-1242.jpg"/>
          <p:cNvPicPr>
            <a:picLocks noChangeAspect="1" noChangeArrowheads="1"/>
          </p:cNvPicPr>
          <p:nvPr/>
        </p:nvPicPr>
        <p:blipFill>
          <a:blip r:embed="rId3" cstate="print"/>
          <a:srcRect/>
          <a:stretch>
            <a:fillRect/>
          </a:stretch>
        </p:blipFill>
        <p:spPr bwMode="auto">
          <a:xfrm>
            <a:off x="4286248" y="3622900"/>
            <a:ext cx="4857752" cy="3235100"/>
          </a:xfrm>
          <a:prstGeom prst="rect">
            <a:avLst/>
          </a:prstGeom>
          <a:noFill/>
        </p:spPr>
      </p:pic>
      <p:pic>
        <p:nvPicPr>
          <p:cNvPr id="6148" name="Picture 4" descr="https://go3.imgsmail.ru/imgpreview?key=1e6772e0b3cae7c2&amp;mb=imgdb_preview_701"/>
          <p:cNvPicPr>
            <a:picLocks noChangeAspect="1" noChangeArrowheads="1"/>
          </p:cNvPicPr>
          <p:nvPr/>
        </p:nvPicPr>
        <p:blipFill>
          <a:blip r:embed="rId4" cstate="print"/>
          <a:srcRect/>
          <a:stretch>
            <a:fillRect/>
          </a:stretch>
        </p:blipFill>
        <p:spPr bwMode="auto">
          <a:xfrm>
            <a:off x="785787" y="3857628"/>
            <a:ext cx="3500462" cy="2571768"/>
          </a:xfrm>
          <a:prstGeom prst="rect">
            <a:avLst/>
          </a:prstGeom>
          <a:noFill/>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businessnews.kz/wp-content/uploads/2014/09/tenge-4-avtor-Artyom-Ostrometscij-.jpg"/>
          <p:cNvPicPr>
            <a:picLocks noChangeAspect="1" noChangeArrowheads="1"/>
          </p:cNvPicPr>
          <p:nvPr/>
        </p:nvPicPr>
        <p:blipFill>
          <a:blip r:embed="rId2" cstate="print"/>
          <a:srcRect/>
          <a:stretch>
            <a:fillRect/>
          </a:stretch>
        </p:blipFill>
        <p:spPr bwMode="auto">
          <a:xfrm>
            <a:off x="4876324" y="785794"/>
            <a:ext cx="4267676" cy="2643206"/>
          </a:xfrm>
          <a:prstGeom prst="rect">
            <a:avLst/>
          </a:prstGeom>
          <a:noFill/>
        </p:spPr>
      </p:pic>
      <p:sp>
        <p:nvSpPr>
          <p:cNvPr id="5" name="Прямоугольник 4"/>
          <p:cNvSpPr/>
          <p:nvPr/>
        </p:nvSpPr>
        <p:spPr>
          <a:xfrm>
            <a:off x="357158" y="857232"/>
            <a:ext cx="4572000" cy="5355312"/>
          </a:xfrm>
          <a:prstGeom prst="rect">
            <a:avLst/>
          </a:prstGeom>
        </p:spPr>
        <p:txBody>
          <a:bodyPr>
            <a:spAutoFit/>
          </a:bodyPr>
          <a:lstStyle/>
          <a:p>
            <a:r>
              <a:rPr lang="kk-KZ" b="1" dirty="0" smtClean="0"/>
              <a:t>ІІ</a:t>
            </a:r>
            <a:r>
              <a:rPr lang="kk-KZ" dirty="0" smtClean="0"/>
              <a:t>.  Шетел инвесторлары  ҚР территориясындағы кәсіпкерлік қызметтің объектісіне тиісті азаматтық құқықтық, соның ішінде, ақша, бағалы қағаздар, интелектуалдық қызметтер, сонымен қатар қызмет пен ақпарат нәтижесінің ерекше құқықтық объектісі ретінде шетел капиталын салуды айтамыз. Шетел фирмаларының тікелей инвестициялары ішкі капитал салымдарының қосымша көзі ретінде ғана емес, сонымен қатар жаңа жетілдірілген техникаға сыртқы нарықтарға өту жүйесінде қаржыландырудың жаңа көздеріне қол жеткізу ретінде қарастырылады.</a:t>
            </a:r>
            <a:endParaRPr lang="ru-RU" dirty="0"/>
          </a:p>
        </p:txBody>
      </p:sp>
      <p:pic>
        <p:nvPicPr>
          <p:cNvPr id="6" name="Picture 2" descr="http://www.rudnet.kz/uploads/posts/2012-05/1338358047_piramidab.jpg"/>
          <p:cNvPicPr>
            <a:picLocks noChangeAspect="1" noChangeArrowheads="1"/>
          </p:cNvPicPr>
          <p:nvPr/>
        </p:nvPicPr>
        <p:blipFill>
          <a:blip r:embed="rId3" cstate="print"/>
          <a:srcRect/>
          <a:stretch>
            <a:fillRect/>
          </a:stretch>
        </p:blipFill>
        <p:spPr bwMode="auto">
          <a:xfrm>
            <a:off x="5000628" y="3500438"/>
            <a:ext cx="3714776" cy="3071834"/>
          </a:xfrm>
          <a:prstGeom prst="rect">
            <a:avLst/>
          </a:prstGeom>
          <a:noFill/>
        </p:spPr>
      </p:pic>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go2.imgsmail.ru/imgpreview?key=20f8b5840f20fe22&amp;mb=imgdb_preview_32"/>
          <p:cNvPicPr>
            <a:picLocks noChangeAspect="1" noChangeArrowheads="1"/>
          </p:cNvPicPr>
          <p:nvPr/>
        </p:nvPicPr>
        <p:blipFill>
          <a:blip r:embed="rId2" cstate="print"/>
          <a:srcRect/>
          <a:stretch>
            <a:fillRect/>
          </a:stretch>
        </p:blipFill>
        <p:spPr bwMode="auto">
          <a:xfrm>
            <a:off x="214282" y="142852"/>
            <a:ext cx="4429156" cy="2214578"/>
          </a:xfrm>
          <a:prstGeom prst="rect">
            <a:avLst/>
          </a:prstGeom>
          <a:noFill/>
        </p:spPr>
      </p:pic>
      <p:pic>
        <p:nvPicPr>
          <p:cNvPr id="3076" name="Picture 4" descr="http://img.nur.kz/n/07/6/dengi_1411.jpg"/>
          <p:cNvPicPr>
            <a:picLocks noChangeAspect="1" noChangeArrowheads="1"/>
          </p:cNvPicPr>
          <p:nvPr/>
        </p:nvPicPr>
        <p:blipFill>
          <a:blip r:embed="rId3" cstate="print"/>
          <a:srcRect/>
          <a:stretch>
            <a:fillRect/>
          </a:stretch>
        </p:blipFill>
        <p:spPr bwMode="auto">
          <a:xfrm>
            <a:off x="4929190" y="142852"/>
            <a:ext cx="3500462" cy="2381250"/>
          </a:xfrm>
          <a:prstGeom prst="rect">
            <a:avLst/>
          </a:prstGeom>
          <a:noFill/>
        </p:spPr>
      </p:pic>
      <p:sp>
        <p:nvSpPr>
          <p:cNvPr id="3073" name="Rectangle 1"/>
          <p:cNvSpPr>
            <a:spLocks noChangeArrowheads="1"/>
          </p:cNvSpPr>
          <p:nvPr/>
        </p:nvSpPr>
        <p:spPr bwMode="auto">
          <a:xfrm>
            <a:off x="0" y="2571744"/>
            <a:ext cx="8850419"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tab pos="457200" algn="l"/>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Қазақстанның экономикасына инвестицияларды тартудың келесідей әлеуметтік – экономикалық дамуының мәселесін шешуге көмектеседі:</a:t>
            </a:r>
            <a:endParaRPr kumimoji="0" lang="ru-RU"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57200" algn="l"/>
              </a:tabLst>
            </a:pP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572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ғылыми – техникалық прогресстің, әсіресе, әскери өнеркәсіптік несиені игеру;</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572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Қазақстан тауарымен  техникаларды экономикалық потенциалды көбейту және импорттың орнын босататын өндірістің дамуы;</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572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еңбек күші көп тарайтын табиғи ресрустарға капитал ағымын салуды күшейту;</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572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жаңа жұмыс орнын құру және өндірісті ұйымдастырудың алдыңғы қатарлы орнын игеру;</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572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      кәсіпкерлік сферада өркениетті қатынастардың нәтижелерін игеру;</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572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      өндірісте ифрақұрылымды игеру.</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go3.imgsmail.ru/imgpreview?key=25156c17dfd707d0&amp;mb=imgdb_preview_1063"/>
          <p:cNvPicPr>
            <a:picLocks noChangeAspect="1" noChangeArrowheads="1"/>
          </p:cNvPicPr>
          <p:nvPr/>
        </p:nvPicPr>
        <p:blipFill>
          <a:blip r:embed="rId2" cstate="print"/>
          <a:srcRect/>
          <a:stretch>
            <a:fillRect/>
          </a:stretch>
        </p:blipFill>
        <p:spPr bwMode="auto">
          <a:xfrm>
            <a:off x="0" y="4071942"/>
            <a:ext cx="3810321" cy="2428892"/>
          </a:xfrm>
          <a:prstGeom prst="rect">
            <a:avLst/>
          </a:prstGeom>
          <a:noFill/>
        </p:spPr>
      </p:pic>
      <p:pic>
        <p:nvPicPr>
          <p:cNvPr id="2052" name="Picture 4" descr="http://www.syrboyi.kz/uploads/posts/2014-07/1406173671_legalizaciya-imu.jpg"/>
          <p:cNvPicPr>
            <a:picLocks noChangeAspect="1" noChangeArrowheads="1"/>
          </p:cNvPicPr>
          <p:nvPr/>
        </p:nvPicPr>
        <p:blipFill>
          <a:blip r:embed="rId3" cstate="print"/>
          <a:srcRect/>
          <a:stretch>
            <a:fillRect/>
          </a:stretch>
        </p:blipFill>
        <p:spPr bwMode="auto">
          <a:xfrm>
            <a:off x="4786314" y="214290"/>
            <a:ext cx="4143404" cy="3204233"/>
          </a:xfrm>
          <a:prstGeom prst="rect">
            <a:avLst/>
          </a:prstGeom>
          <a:noFill/>
        </p:spPr>
      </p:pic>
      <p:sp>
        <p:nvSpPr>
          <p:cNvPr id="5" name="Прямоугольник 4"/>
          <p:cNvSpPr/>
          <p:nvPr/>
        </p:nvSpPr>
        <p:spPr>
          <a:xfrm>
            <a:off x="0" y="0"/>
            <a:ext cx="4786314" cy="4154984"/>
          </a:xfrm>
          <a:prstGeom prst="rect">
            <a:avLst/>
          </a:prstGeom>
        </p:spPr>
        <p:txBody>
          <a:bodyPr wrap="square">
            <a:spAutoFit/>
          </a:bodyPr>
          <a:lstStyle/>
          <a:p>
            <a:r>
              <a:rPr lang="kk-KZ" sz="2400" dirty="0" smtClean="0">
                <a:solidFill>
                  <a:schemeClr val="bg1"/>
                </a:solidFill>
              </a:rPr>
              <a:t>Шетел әдебиеттерінде шетел инвесторларын тікелей және портфельді деп бөледі. </a:t>
            </a:r>
            <a:endParaRPr lang="en-US" sz="2400" dirty="0" smtClean="0">
              <a:solidFill>
                <a:schemeClr val="bg1"/>
              </a:solidFill>
            </a:endParaRPr>
          </a:p>
          <a:p>
            <a:r>
              <a:rPr lang="kk-KZ" sz="2400" b="1" dirty="0" smtClean="0">
                <a:solidFill>
                  <a:schemeClr val="bg1"/>
                </a:solidFill>
              </a:rPr>
              <a:t>Тікелей инвестиция </a:t>
            </a:r>
            <a:r>
              <a:rPr lang="kk-KZ" sz="2400" dirty="0" smtClean="0">
                <a:solidFill>
                  <a:schemeClr val="bg1"/>
                </a:solidFill>
              </a:rPr>
              <a:t>кезінде шетел инвесторларының салған капиталы отандық кәсіпкерлік, орындардың салған капиталынан көп болады. әдетте шетел капиталы өз мүддесінде берілген фирманы пайдалану негізінде болады. </a:t>
            </a:r>
            <a:r>
              <a:rPr lang="kk-KZ" dirty="0" smtClean="0"/>
              <a:t>	</a:t>
            </a:r>
            <a:endParaRPr lang="ru-RU" dirty="0"/>
          </a:p>
        </p:txBody>
      </p:sp>
      <p:sp>
        <p:nvSpPr>
          <p:cNvPr id="6" name="Прямоугольник 5"/>
          <p:cNvSpPr/>
          <p:nvPr/>
        </p:nvSpPr>
        <p:spPr>
          <a:xfrm>
            <a:off x="4143372" y="4000504"/>
            <a:ext cx="4572000" cy="1815882"/>
          </a:xfrm>
          <a:prstGeom prst="rect">
            <a:avLst/>
          </a:prstGeom>
        </p:spPr>
        <p:txBody>
          <a:bodyPr>
            <a:spAutoFit/>
          </a:bodyPr>
          <a:lstStyle/>
          <a:p>
            <a:r>
              <a:rPr lang="kk-KZ" sz="2800" dirty="0" smtClean="0">
                <a:solidFill>
                  <a:schemeClr val="bg1"/>
                </a:solidFill>
              </a:rPr>
              <a:t>Ал </a:t>
            </a:r>
            <a:r>
              <a:rPr lang="kk-KZ" sz="2800" b="1" dirty="0" smtClean="0">
                <a:solidFill>
                  <a:schemeClr val="bg1"/>
                </a:solidFill>
              </a:rPr>
              <a:t>портфельді инвестиця </a:t>
            </a:r>
            <a:r>
              <a:rPr lang="kk-KZ" sz="2800" dirty="0" smtClean="0">
                <a:solidFill>
                  <a:schemeClr val="bg1"/>
                </a:solidFill>
              </a:rPr>
              <a:t>кезінде олардың иесі үшін тек табыс маңызды болып табылады. </a:t>
            </a:r>
            <a:endParaRPr lang="ru-RU" sz="2800" dirty="0">
              <a:solidFill>
                <a:schemeClr val="bg1"/>
              </a:solidFill>
            </a:endParaRPr>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8.jpg"/>
          <p:cNvPicPr>
            <a:picLocks noChangeAspect="1"/>
          </p:cNvPicPr>
          <p:nvPr/>
        </p:nvPicPr>
        <p:blipFill>
          <a:blip r:embed="rId2" cstate="print"/>
          <a:stretch>
            <a:fillRect/>
          </a:stretch>
        </p:blipFill>
        <p:spPr>
          <a:xfrm>
            <a:off x="0" y="-9144"/>
            <a:ext cx="9144000" cy="6876288"/>
          </a:xfrm>
          <a:prstGeom prst="rect">
            <a:avLst/>
          </a:prstGeom>
        </p:spPr>
      </p:pic>
      <p:sp>
        <p:nvSpPr>
          <p:cNvPr id="3" name="TextBox 2"/>
          <p:cNvSpPr txBox="1"/>
          <p:nvPr/>
        </p:nvSpPr>
        <p:spPr>
          <a:xfrm>
            <a:off x="0" y="1571612"/>
            <a:ext cx="9429816" cy="2308324"/>
          </a:xfrm>
          <a:prstGeom prst="rect">
            <a:avLst/>
          </a:prstGeom>
          <a:noFill/>
        </p:spPr>
        <p:txBody>
          <a:bodyPr wrap="square" rtlCol="0">
            <a:spAutoFit/>
          </a:bodyPr>
          <a:lstStyle/>
          <a:p>
            <a:r>
              <a:rPr lang="kk-KZ" sz="7200" b="1" dirty="0" smtClean="0">
                <a:effectLst>
                  <a:outerShdw blurRad="38100" dist="38100" dir="2700000" algn="tl">
                    <a:srgbClr val="000000">
                      <a:alpha val="43137"/>
                    </a:srgbClr>
                  </a:outerShdw>
                </a:effectLst>
                <a:latin typeface="Times New Roman" pitchFamily="18" charset="0"/>
                <a:cs typeface="Times New Roman" pitchFamily="18" charset="0"/>
              </a:rPr>
              <a:t>НАЗАРЛАРЫҢЫЗҒА </a:t>
            </a:r>
          </a:p>
          <a:p>
            <a:r>
              <a:rPr lang="kk-KZ" sz="7200" b="1" dirty="0" smtClean="0">
                <a:effectLst>
                  <a:outerShdw blurRad="38100" dist="38100" dir="2700000" algn="tl">
                    <a:srgbClr val="000000">
                      <a:alpha val="43137"/>
                    </a:srgbClr>
                  </a:outerShdw>
                </a:effectLst>
                <a:latin typeface="Times New Roman" pitchFamily="18" charset="0"/>
                <a:cs typeface="Times New Roman" pitchFamily="18" charset="0"/>
              </a:rPr>
              <a:t>РАХМЕТ !!!!!</a:t>
            </a:r>
            <a:endParaRPr lang="ru-RU" sz="72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ransition>
    <p:dissolve/>
  </p:transition>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5.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179</Words>
  <Application>Microsoft Office PowerPoint</Application>
  <PresentationFormat>Экран (4:3)</PresentationFormat>
  <Paragraphs>35</Paragraphs>
  <Slides>9</Slides>
  <Notes>0</Notes>
  <HiddenSlides>0</HiddenSlides>
  <MMClips>0</MMClips>
  <ScaleCrop>false</ScaleCrop>
  <HeadingPairs>
    <vt:vector size="4" baseType="variant">
      <vt:variant>
        <vt:lpstr>Тема</vt:lpstr>
      </vt:variant>
      <vt:variant>
        <vt:i4>5</vt:i4>
      </vt:variant>
      <vt:variant>
        <vt:lpstr>Заголовки слайдов</vt:lpstr>
      </vt:variant>
      <vt:variant>
        <vt:i4>9</vt:i4>
      </vt:variant>
    </vt:vector>
  </HeadingPairs>
  <TitlesOfParts>
    <vt:vector size="14" baseType="lpstr">
      <vt:lpstr>Тема Office</vt:lpstr>
      <vt:lpstr>Апекс</vt:lpstr>
      <vt:lpstr>Городская</vt:lpstr>
      <vt:lpstr>Аспект</vt:lpstr>
      <vt:lpstr>Эркер</vt:lpstr>
      <vt:lpstr>Слайд 1</vt:lpstr>
      <vt:lpstr>Слайд 2</vt:lpstr>
      <vt:lpstr>Слайд 3</vt:lpstr>
      <vt:lpstr>Слайд 4</vt:lpstr>
      <vt:lpstr>Слайд 5</vt:lpstr>
      <vt:lpstr>Слайд 6</vt:lpstr>
      <vt:lpstr>Слайд 7</vt:lpstr>
      <vt:lpstr>Слайд 8</vt:lpstr>
      <vt:lpstr>Слайд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24</cp:revision>
  <dcterms:created xsi:type="dcterms:W3CDTF">2016-04-13T11:30:50Z</dcterms:created>
  <dcterms:modified xsi:type="dcterms:W3CDTF">2020-11-10T03:03:13Z</dcterms:modified>
</cp:coreProperties>
</file>